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0" r:id="rId3"/>
    <p:sldId id="262" r:id="rId4"/>
    <p:sldId id="264"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63" r:id="rId24"/>
    <p:sldId id="265" r:id="rId25"/>
    <p:sldId id="26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C036"/>
    <a:srgbClr val="00476F"/>
    <a:srgbClr val="01385F"/>
    <a:srgbClr val="003A60"/>
    <a:srgbClr val="00375E"/>
    <a:srgbClr val="001E42"/>
    <a:srgbClr val="002B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15" autoAdjust="0"/>
    <p:restoredTop sz="91379"/>
  </p:normalViewPr>
  <p:slideViewPr>
    <p:cSldViewPr snapToGrid="0" snapToObjects="1">
      <p:cViewPr varScale="1">
        <p:scale>
          <a:sx n="59" d="100"/>
          <a:sy n="59" d="100"/>
        </p:scale>
        <p:origin x="1216" y="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F65CF98-6A65-4028-A079-F6A4B4052DEE}"/>
              </a:ext>
            </a:extLst>
          </p:cNvPr>
          <p:cNvPicPr>
            <a:picLocks noChangeAspect="1"/>
          </p:cNvPicPr>
          <p:nvPr userDrawn="1"/>
        </p:nvPicPr>
        <p:blipFill>
          <a:blip r:embed="rId2"/>
          <a:stretch>
            <a:fillRect/>
          </a:stretch>
        </p:blipFill>
        <p:spPr>
          <a:xfrm>
            <a:off x="0" y="0"/>
            <a:ext cx="9144000" cy="685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908053"/>
            <a:ext cx="7886700" cy="971111"/>
          </a:xfrm>
        </p:spPr>
        <p:txBody>
          <a:bodyPr/>
          <a:lstStyle/>
          <a:p>
            <a:r>
              <a:rPr lang="en-US" dirty="0"/>
              <a:t>Click to edit Master title style</a:t>
            </a:r>
          </a:p>
        </p:txBody>
      </p:sp>
      <p:sp>
        <p:nvSpPr>
          <p:cNvPr id="3" name="Vertical Text Placeholder 2"/>
          <p:cNvSpPr>
            <a:spLocks noGrp="1"/>
          </p:cNvSpPr>
          <p:nvPr>
            <p:ph type="body" orient="vert" idx="1"/>
          </p:nvPr>
        </p:nvSpPr>
        <p:spPr>
          <a:xfrm>
            <a:off x="628650" y="1912511"/>
            <a:ext cx="7886700" cy="35877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A1C70834-43E7-FC44-8B87-D1FCD75A3E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928246"/>
            <a:ext cx="1971675" cy="457200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928246"/>
            <a:ext cx="5800725" cy="457200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A1C70834-43E7-FC44-8B87-D1FCD75A3EC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908041"/>
            <a:ext cx="7886700" cy="971111"/>
          </a:xfrm>
        </p:spPr>
        <p:txBody>
          <a:bodyPr/>
          <a:lstStyle/>
          <a:p>
            <a:r>
              <a:rPr lang="en-US" dirty="0"/>
              <a:t>Click to edit Master title style</a:t>
            </a:r>
          </a:p>
        </p:txBody>
      </p:sp>
      <p:sp>
        <p:nvSpPr>
          <p:cNvPr id="3" name="Content Placeholder 2"/>
          <p:cNvSpPr>
            <a:spLocks noGrp="1"/>
          </p:cNvSpPr>
          <p:nvPr>
            <p:ph idx="1"/>
          </p:nvPr>
        </p:nvSpPr>
        <p:spPr>
          <a:xfrm>
            <a:off x="628650" y="1884789"/>
            <a:ext cx="7886700" cy="3629320"/>
          </a:xfrm>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A1C70834-43E7-FC44-8B87-D1FCD75A3EC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307952"/>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187677"/>
            <a:ext cx="7886700" cy="96620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908042"/>
            <a:ext cx="7886700" cy="612774"/>
          </a:xfrm>
        </p:spPr>
        <p:txBody>
          <a:bodyPr/>
          <a:lstStyle/>
          <a:p>
            <a:r>
              <a:rPr lang="en-US" dirty="0"/>
              <a:t>Click to edit Master title style</a:t>
            </a:r>
          </a:p>
        </p:txBody>
      </p:sp>
      <p:sp>
        <p:nvSpPr>
          <p:cNvPr id="3" name="Content Placeholder 2"/>
          <p:cNvSpPr>
            <a:spLocks noGrp="1"/>
          </p:cNvSpPr>
          <p:nvPr>
            <p:ph sz="half" idx="1"/>
          </p:nvPr>
        </p:nvSpPr>
        <p:spPr>
          <a:xfrm>
            <a:off x="628650" y="1520816"/>
            <a:ext cx="3886200" cy="4007148"/>
          </a:xfrm>
        </p:spPr>
        <p:txBody>
          <a:bodyPr/>
          <a:lstStyle>
            <a:lvl1pPr>
              <a:defRPr sz="24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20816"/>
            <a:ext cx="3886200" cy="4007148"/>
          </a:xfrm>
        </p:spPr>
        <p:txBody>
          <a:bodyPr/>
          <a:lstStyle>
            <a:lvl1pPr>
              <a:defRPr sz="24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A1C70834-43E7-FC44-8B87-D1FCD75A3EC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899670"/>
            <a:ext cx="7886700" cy="500064"/>
          </a:xfrm>
        </p:spPr>
        <p:txBody>
          <a:bodyPr/>
          <a:lstStyle/>
          <a:p>
            <a:r>
              <a:rPr lang="en-US" dirty="0"/>
              <a:t>Click to edit Master title style</a:t>
            </a:r>
          </a:p>
        </p:txBody>
      </p:sp>
      <p:sp>
        <p:nvSpPr>
          <p:cNvPr id="3" name="Text Placeholder 2"/>
          <p:cNvSpPr>
            <a:spLocks noGrp="1"/>
          </p:cNvSpPr>
          <p:nvPr>
            <p:ph type="body" idx="1"/>
          </p:nvPr>
        </p:nvSpPr>
        <p:spPr>
          <a:xfrm>
            <a:off x="629842" y="1427444"/>
            <a:ext cx="3868340" cy="7312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172555"/>
            <a:ext cx="3868340" cy="3327276"/>
          </a:xfrm>
        </p:spPr>
        <p:txBody>
          <a:bodyPr/>
          <a:lstStyle>
            <a:lvl1pPr>
              <a:defRPr sz="24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427444"/>
            <a:ext cx="3887391" cy="7312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172555"/>
            <a:ext cx="3887391" cy="3327276"/>
          </a:xfrm>
        </p:spPr>
        <p:txBody>
          <a:bodyPr/>
          <a:lstStyle>
            <a:lvl1pPr>
              <a:defRPr sz="24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p>
            <a:fld id="{A1C70834-43E7-FC44-8B87-D1FCD75A3EC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A1C70834-43E7-FC44-8B87-D1FCD75A3EC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1C70834-43E7-FC44-8B87-D1FCD75A3E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1" y="938898"/>
            <a:ext cx="4629150" cy="45890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A1C70834-43E7-FC44-8B87-D1FCD75A3ECE}" type="slidenum">
              <a:rPr lang="en-US" smtClean="0"/>
              <a:t>‹#›</a:t>
            </a:fld>
            <a:endParaRPr lang="en-US"/>
          </a:p>
        </p:txBody>
      </p:sp>
      <p:sp>
        <p:nvSpPr>
          <p:cNvPr id="8" name="Title 1">
            <a:extLst>
              <a:ext uri="{FF2B5EF4-FFF2-40B4-BE49-F238E27FC236}">
                <a16:creationId xmlns:a16="http://schemas.microsoft.com/office/drawing/2014/main" id="{47E76796-0DEA-4E58-9C49-2F04B62AF0D8}"/>
              </a:ext>
            </a:extLst>
          </p:cNvPr>
          <p:cNvSpPr>
            <a:spLocks noGrp="1"/>
          </p:cNvSpPr>
          <p:nvPr>
            <p:ph type="title"/>
          </p:nvPr>
        </p:nvSpPr>
        <p:spPr>
          <a:xfrm>
            <a:off x="629841" y="938898"/>
            <a:ext cx="2949178" cy="813691"/>
          </a:xfrm>
        </p:spPr>
        <p:txBody>
          <a:bodyPr anchor="b"/>
          <a:lstStyle>
            <a:lvl1pPr>
              <a:defRPr sz="3200"/>
            </a:lvl1pPr>
          </a:lstStyle>
          <a:p>
            <a:r>
              <a:rPr lang="en-US" dirty="0"/>
              <a:t>Click to edit Master title</a:t>
            </a:r>
          </a:p>
        </p:txBody>
      </p:sp>
      <p:sp>
        <p:nvSpPr>
          <p:cNvPr id="9" name="Text Placeholder 3">
            <a:extLst>
              <a:ext uri="{FF2B5EF4-FFF2-40B4-BE49-F238E27FC236}">
                <a16:creationId xmlns:a16="http://schemas.microsoft.com/office/drawing/2014/main" id="{075F9B3B-1F48-497D-BF89-0338FD60E90F}"/>
              </a:ext>
            </a:extLst>
          </p:cNvPr>
          <p:cNvSpPr>
            <a:spLocks noGrp="1"/>
          </p:cNvSpPr>
          <p:nvPr>
            <p:ph type="body" sz="half" idx="2"/>
          </p:nvPr>
        </p:nvSpPr>
        <p:spPr>
          <a:xfrm>
            <a:off x="629841" y="1752589"/>
            <a:ext cx="2949178" cy="37276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38904"/>
            <a:ext cx="2949178" cy="813691"/>
          </a:xfrm>
        </p:spPr>
        <p:txBody>
          <a:bodyPr anchor="b"/>
          <a:lstStyle>
            <a:lvl1pPr>
              <a:defRPr sz="3200"/>
            </a:lvl1pPr>
          </a:lstStyle>
          <a:p>
            <a:r>
              <a:rPr lang="en-US" dirty="0"/>
              <a:t>Click to edit Master title</a:t>
            </a:r>
          </a:p>
        </p:txBody>
      </p:sp>
      <p:sp>
        <p:nvSpPr>
          <p:cNvPr id="3" name="Picture Placeholder 2"/>
          <p:cNvSpPr>
            <a:spLocks noGrp="1" noChangeAspect="1"/>
          </p:cNvSpPr>
          <p:nvPr>
            <p:ph type="pic" idx="1"/>
          </p:nvPr>
        </p:nvSpPr>
        <p:spPr>
          <a:xfrm>
            <a:off x="3887391" y="928247"/>
            <a:ext cx="4629150" cy="458586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1752595"/>
            <a:ext cx="2949178" cy="374275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A1C70834-43E7-FC44-8B87-D1FCD75A3EC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B1524EA-C999-4901-BC4E-ADC0C2128292}"/>
              </a:ext>
              <a:ext uri="{C183D7F6-B498-43B3-948B-1728B52AA6E4}">
                <adec:decorative xmlns:adec="http://schemas.microsoft.com/office/drawing/2017/decorative" val="1"/>
              </a:ext>
            </a:extLst>
          </p:cNvPr>
          <p:cNvPicPr>
            <a:picLocks noChangeAspect="1"/>
          </p:cNvPicPr>
          <p:nvPr userDrawn="1"/>
        </p:nvPicPr>
        <p:blipFill>
          <a:blip r:embed="rId13"/>
          <a:stretch>
            <a:fillRect/>
          </a:stretch>
        </p:blipFill>
        <p:spPr>
          <a:xfrm>
            <a:off x="0" y="0"/>
            <a:ext cx="9144000" cy="6858000"/>
          </a:xfrm>
          <a:prstGeom prst="rect">
            <a:avLst/>
          </a:prstGeom>
        </p:spPr>
      </p:pic>
      <p:sp>
        <p:nvSpPr>
          <p:cNvPr id="2" name="Title Placeholder 1"/>
          <p:cNvSpPr>
            <a:spLocks noGrp="1"/>
          </p:cNvSpPr>
          <p:nvPr>
            <p:ph type="title"/>
          </p:nvPr>
        </p:nvSpPr>
        <p:spPr>
          <a:xfrm>
            <a:off x="628650" y="908041"/>
            <a:ext cx="7886700" cy="97111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84788"/>
            <a:ext cx="7886700" cy="36154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818173" y="6304007"/>
            <a:ext cx="2057400" cy="365125"/>
          </a:xfrm>
          <a:prstGeom prst="rect">
            <a:avLst/>
          </a:prstGeom>
        </p:spPr>
        <p:txBody>
          <a:bodyPr vert="horz" lIns="91440" tIns="45720" rIns="91440" bIns="45720" rtlCol="0" anchor="ctr"/>
          <a:lstStyle>
            <a:lvl1pPr algn="r">
              <a:defRPr sz="1200">
                <a:solidFill>
                  <a:schemeClr val="bg1"/>
                </a:solidFill>
              </a:defRPr>
            </a:lvl1pPr>
          </a:lstStyle>
          <a:p>
            <a:fld id="{A1C70834-43E7-FC44-8B87-D1FCD75A3ECE}" type="slidenum">
              <a:rPr lang="en-US" smtClean="0"/>
              <a:pPr/>
              <a:t>‹#›</a:t>
            </a:fld>
            <a:endParaRPr lang="en-US"/>
          </a:p>
        </p:txBody>
      </p:sp>
      <p:sp>
        <p:nvSpPr>
          <p:cNvPr id="13" name="Text Box 10">
            <a:extLst>
              <a:ext uri="{FF2B5EF4-FFF2-40B4-BE49-F238E27FC236}">
                <a16:creationId xmlns:a16="http://schemas.microsoft.com/office/drawing/2014/main" id="{70C9DEA6-0666-4DAA-B7C4-8554CD94ED18}"/>
              </a:ext>
            </a:extLst>
          </p:cNvPr>
          <p:cNvSpPr txBox="1">
            <a:spLocks noChangeArrowheads="1"/>
          </p:cNvSpPr>
          <p:nvPr userDrawn="1"/>
        </p:nvSpPr>
        <p:spPr bwMode="auto">
          <a:xfrm>
            <a:off x="47619" y="6332682"/>
            <a:ext cx="3014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altLang="en-US" sz="1400" dirty="0">
                <a:solidFill>
                  <a:schemeClr val="bg1"/>
                </a:solidFill>
              </a:rPr>
              <a:t>@ABAesq </a:t>
            </a:r>
            <a:r>
              <a:rPr lang="en-US" altLang="en-US" sz="1400" dirty="0">
                <a:solidFill>
                  <a:srgbClr val="F5C036"/>
                </a:solidFill>
              </a:rPr>
              <a:t>|</a:t>
            </a:r>
            <a:r>
              <a:rPr lang="en-US" altLang="en-US" sz="1400" dirty="0">
                <a:solidFill>
                  <a:schemeClr val="bg1"/>
                </a:solidFill>
              </a:rPr>
              <a:t> www.americanbar.org </a:t>
            </a:r>
          </a:p>
        </p:txBody>
      </p:sp>
    </p:spTree>
    <p:extLst>
      <p:ext uri="{BB962C8B-B14F-4D97-AF65-F5344CB8AC3E}">
        <p14:creationId xmlns:p14="http://schemas.microsoft.com/office/powerpoint/2010/main" val="8371245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b="1" kern="1200">
          <a:solidFill>
            <a:srgbClr val="002B48"/>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aabbott@mercatus.gmu.edu"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id="{65A9AFC4-09DB-4F58-B30B-7F14C5135C9A}"/>
              </a:ext>
            </a:extLst>
          </p:cNvPr>
          <p:cNvSpPr txBox="1">
            <a:spLocks noChangeArrowheads="1"/>
          </p:cNvSpPr>
          <p:nvPr/>
        </p:nvSpPr>
        <p:spPr bwMode="auto">
          <a:xfrm>
            <a:off x="997527" y="2274739"/>
            <a:ext cx="7148946" cy="2957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F88D2B"/>
              </a:buClr>
              <a:buFont typeface="Arial" panose="020B0604020202020204" pitchFamily="34" charset="0"/>
              <a:buChar char="•"/>
              <a:defRPr sz="2800">
                <a:solidFill>
                  <a:srgbClr val="005E85"/>
                </a:solidFill>
                <a:latin typeface="Arial" panose="020B0604020202020204" pitchFamily="34" charset="0"/>
              </a:defRPr>
            </a:lvl1pPr>
            <a:lvl2pPr marL="742950" indent="-285750">
              <a:spcBef>
                <a:spcPct val="20000"/>
              </a:spcBef>
              <a:buClr>
                <a:srgbClr val="F88D2B"/>
              </a:buClr>
              <a:buFont typeface="Arial" panose="020B0604020202020204" pitchFamily="34" charset="0"/>
              <a:buChar char="•"/>
              <a:defRPr sz="2800">
                <a:solidFill>
                  <a:srgbClr val="005E85"/>
                </a:solidFill>
                <a:latin typeface="Arial" panose="020B0604020202020204" pitchFamily="34" charset="0"/>
              </a:defRPr>
            </a:lvl2pPr>
            <a:lvl3pPr marL="1143000" indent="-228600">
              <a:spcBef>
                <a:spcPct val="20000"/>
              </a:spcBef>
              <a:buClr>
                <a:srgbClr val="F88D2B"/>
              </a:buClr>
              <a:buFont typeface="Arial" panose="020B0604020202020204" pitchFamily="34" charset="0"/>
              <a:buChar char="•"/>
              <a:defRPr sz="2400">
                <a:solidFill>
                  <a:srgbClr val="005E85"/>
                </a:solidFill>
                <a:latin typeface="Arial" panose="020B0604020202020204" pitchFamily="34" charset="0"/>
              </a:defRPr>
            </a:lvl3pPr>
            <a:lvl4pPr marL="1600200" indent="-228600">
              <a:spcBef>
                <a:spcPct val="20000"/>
              </a:spcBef>
              <a:buClr>
                <a:srgbClr val="F88D2B"/>
              </a:buClr>
              <a:buFont typeface="Arial" panose="020B0604020202020204" pitchFamily="34" charset="0"/>
              <a:buChar char="•"/>
              <a:defRPr sz="2000">
                <a:solidFill>
                  <a:srgbClr val="005E85"/>
                </a:solidFill>
                <a:latin typeface="Arial" panose="020B0604020202020204" pitchFamily="34" charset="0"/>
              </a:defRPr>
            </a:lvl4pPr>
            <a:lvl5pPr marL="2057400" indent="-228600">
              <a:spcBef>
                <a:spcPct val="20000"/>
              </a:spcBef>
              <a:buClr>
                <a:srgbClr val="F88D2B"/>
              </a:buClr>
              <a:buFont typeface="Arial" panose="020B0604020202020204" pitchFamily="34" charset="0"/>
              <a:buChar char="•"/>
              <a:defRPr sz="2000">
                <a:solidFill>
                  <a:srgbClr val="005E85"/>
                </a:solidFill>
                <a:latin typeface="Arial" panose="020B0604020202020204" pitchFamily="34" charset="0"/>
              </a:defRPr>
            </a:lvl5pPr>
            <a:lvl6pPr marL="2514600" indent="-228600" eaLnBrk="0" fontAlgn="base" hangingPunct="0">
              <a:spcBef>
                <a:spcPct val="20000"/>
              </a:spcBef>
              <a:spcAft>
                <a:spcPct val="0"/>
              </a:spcAft>
              <a:buClr>
                <a:srgbClr val="F88D2B"/>
              </a:buClr>
              <a:buFont typeface="Arial" panose="020B0604020202020204" pitchFamily="34" charset="0"/>
              <a:buChar char="•"/>
              <a:defRPr sz="2000">
                <a:solidFill>
                  <a:srgbClr val="005E85"/>
                </a:solidFill>
                <a:latin typeface="Arial" panose="020B0604020202020204" pitchFamily="34" charset="0"/>
              </a:defRPr>
            </a:lvl6pPr>
            <a:lvl7pPr marL="2971800" indent="-228600" eaLnBrk="0" fontAlgn="base" hangingPunct="0">
              <a:spcBef>
                <a:spcPct val="20000"/>
              </a:spcBef>
              <a:spcAft>
                <a:spcPct val="0"/>
              </a:spcAft>
              <a:buClr>
                <a:srgbClr val="F88D2B"/>
              </a:buClr>
              <a:buFont typeface="Arial" panose="020B0604020202020204" pitchFamily="34" charset="0"/>
              <a:buChar char="•"/>
              <a:defRPr sz="2000">
                <a:solidFill>
                  <a:srgbClr val="005E85"/>
                </a:solidFill>
                <a:latin typeface="Arial" panose="020B0604020202020204" pitchFamily="34" charset="0"/>
              </a:defRPr>
            </a:lvl7pPr>
            <a:lvl8pPr marL="3429000" indent="-228600" eaLnBrk="0" fontAlgn="base" hangingPunct="0">
              <a:spcBef>
                <a:spcPct val="20000"/>
              </a:spcBef>
              <a:spcAft>
                <a:spcPct val="0"/>
              </a:spcAft>
              <a:buClr>
                <a:srgbClr val="F88D2B"/>
              </a:buClr>
              <a:buFont typeface="Arial" panose="020B0604020202020204" pitchFamily="34" charset="0"/>
              <a:buChar char="•"/>
              <a:defRPr sz="2000">
                <a:solidFill>
                  <a:srgbClr val="005E85"/>
                </a:solidFill>
                <a:latin typeface="Arial" panose="020B0604020202020204" pitchFamily="34" charset="0"/>
              </a:defRPr>
            </a:lvl8pPr>
            <a:lvl9pPr marL="3886200" indent="-228600" eaLnBrk="0" fontAlgn="base" hangingPunct="0">
              <a:spcBef>
                <a:spcPct val="20000"/>
              </a:spcBef>
              <a:spcAft>
                <a:spcPct val="0"/>
              </a:spcAft>
              <a:buClr>
                <a:srgbClr val="F88D2B"/>
              </a:buClr>
              <a:buFont typeface="Arial" panose="020B0604020202020204" pitchFamily="34" charset="0"/>
              <a:buChar char="•"/>
              <a:defRPr sz="2000">
                <a:solidFill>
                  <a:srgbClr val="005E85"/>
                </a:solidFill>
                <a:latin typeface="Arial" panose="020B0604020202020204" pitchFamily="34" charset="0"/>
              </a:defRPr>
            </a:lvl9pPr>
          </a:lstStyle>
          <a:p>
            <a:pPr algn="ctr" eaLnBrk="1" hangingPunct="1">
              <a:lnSpc>
                <a:spcPct val="105000"/>
              </a:lnSpc>
              <a:spcBef>
                <a:spcPct val="50000"/>
              </a:spcBef>
              <a:buClrTx/>
              <a:buFontTx/>
              <a:buNone/>
            </a:pPr>
            <a:r>
              <a:rPr lang="en-US" altLang="en-US" sz="3600" b="1" dirty="0">
                <a:solidFill>
                  <a:srgbClr val="F5C036"/>
                </a:solidFill>
              </a:rPr>
              <a:t>Alden Abbott: Views on the 2021 Draft Policy Statement on Standards Essential Patents</a:t>
            </a:r>
          </a:p>
          <a:p>
            <a:pPr algn="ctr" eaLnBrk="1" hangingPunct="1">
              <a:spcBef>
                <a:spcPct val="70000"/>
              </a:spcBef>
              <a:buClrTx/>
              <a:buFontTx/>
              <a:buNone/>
            </a:pPr>
            <a:r>
              <a:rPr lang="en-US" altLang="en-US" sz="2400" dirty="0">
                <a:solidFill>
                  <a:srgbClr val="FFFFFF"/>
                </a:solidFill>
              </a:rPr>
              <a:t>Tuesday, March 8, 2022 </a:t>
            </a:r>
            <a:r>
              <a:rPr lang="en-US" altLang="en-US" sz="2400" dirty="0">
                <a:solidFill>
                  <a:srgbClr val="F5C036"/>
                </a:solidFill>
              </a:rPr>
              <a:t>|</a:t>
            </a:r>
            <a:r>
              <a:rPr lang="en-US" altLang="en-US" sz="2400" dirty="0">
                <a:solidFill>
                  <a:srgbClr val="FFFFFF"/>
                </a:solidFill>
              </a:rPr>
              <a:t> 1:00 pm Eastern</a:t>
            </a:r>
          </a:p>
          <a:p>
            <a:pPr algn="ctr" eaLnBrk="1" hangingPunct="1">
              <a:spcBef>
                <a:spcPct val="0"/>
              </a:spcBef>
              <a:buClrTx/>
              <a:buFontTx/>
              <a:buNone/>
            </a:pPr>
            <a:endParaRPr lang="en-US" altLang="en-US" sz="1600" dirty="0">
              <a:solidFill>
                <a:srgbClr val="FFFFFF"/>
              </a:solidFill>
            </a:endParaRPr>
          </a:p>
          <a:p>
            <a:pPr algn="ctr" eaLnBrk="1" hangingPunct="1">
              <a:spcBef>
                <a:spcPct val="0"/>
              </a:spcBef>
              <a:buClrTx/>
              <a:buFontTx/>
              <a:buNone/>
            </a:pPr>
            <a:r>
              <a:rPr lang="en-US" altLang="en-US" sz="1600" dirty="0">
                <a:solidFill>
                  <a:srgbClr val="FFFFFF"/>
                </a:solidFill>
              </a:rPr>
              <a:t>Sponsored by the ABA </a:t>
            </a:r>
          </a:p>
        </p:txBody>
      </p:sp>
    </p:spTree>
    <p:extLst>
      <p:ext uri="{BB962C8B-B14F-4D97-AF65-F5344CB8AC3E}">
        <p14:creationId xmlns:p14="http://schemas.microsoft.com/office/powerpoint/2010/main" val="1361830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51D56-1313-453B-8D5E-384E56254548}"/>
              </a:ext>
            </a:extLst>
          </p:cNvPr>
          <p:cNvSpPr>
            <a:spLocks noGrp="1"/>
          </p:cNvSpPr>
          <p:nvPr>
            <p:ph type="title"/>
          </p:nvPr>
        </p:nvSpPr>
        <p:spPr/>
        <p:txBody>
          <a:bodyPr/>
          <a:lstStyle/>
          <a:p>
            <a:pPr algn="ctr"/>
            <a:r>
              <a:rPr lang="en-US" dirty="0"/>
              <a:t>2013 Policy Statement </a:t>
            </a:r>
          </a:p>
        </p:txBody>
      </p:sp>
      <p:sp>
        <p:nvSpPr>
          <p:cNvPr id="3" name="Content Placeholder 2">
            <a:extLst>
              <a:ext uri="{FF2B5EF4-FFF2-40B4-BE49-F238E27FC236}">
                <a16:creationId xmlns:a16="http://schemas.microsoft.com/office/drawing/2014/main" id="{CFA71335-C048-484B-9A9E-AADC4DA20FA6}"/>
              </a:ext>
            </a:extLst>
          </p:cNvPr>
          <p:cNvSpPr>
            <a:spLocks noGrp="1"/>
          </p:cNvSpPr>
          <p:nvPr>
            <p:ph idx="1"/>
          </p:nvPr>
        </p:nvSpPr>
        <p:spPr/>
        <p:txBody>
          <a:bodyPr>
            <a:normAutofit fontScale="92500"/>
          </a:bodyPr>
          <a:lstStyle/>
          <a:p>
            <a:r>
              <a:rPr lang="en-US" dirty="0"/>
              <a:t>2013 PS (issued only by DOJ and NIST) focused on the availability of U.S. International Trade Commission (USITC) infringing import exclusion orders under Section 337 of the U.S. Tariff Act</a:t>
            </a:r>
          </a:p>
          <a:p>
            <a:r>
              <a:rPr lang="en-US" dirty="0"/>
              <a:t>Only harm discussed was patent “hold-up”: asserting the patent to exclude a competitor from a market or obtain a higher price for its use than would have been possible before the standard was set, when alternative technologies could have been chosen</a:t>
            </a:r>
          </a:p>
          <a:p>
            <a:endParaRPr lang="en-US" dirty="0"/>
          </a:p>
          <a:p>
            <a:endParaRPr lang="en-US" dirty="0"/>
          </a:p>
        </p:txBody>
      </p:sp>
    </p:spTree>
    <p:extLst>
      <p:ext uri="{BB962C8B-B14F-4D97-AF65-F5344CB8AC3E}">
        <p14:creationId xmlns:p14="http://schemas.microsoft.com/office/powerpoint/2010/main" val="3382845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50354-632A-4D5D-AA21-99D3511214FA}"/>
              </a:ext>
            </a:extLst>
          </p:cNvPr>
          <p:cNvSpPr>
            <a:spLocks noGrp="1"/>
          </p:cNvSpPr>
          <p:nvPr>
            <p:ph type="title"/>
          </p:nvPr>
        </p:nvSpPr>
        <p:spPr/>
        <p:txBody>
          <a:bodyPr/>
          <a:lstStyle/>
          <a:p>
            <a:pPr algn="ctr"/>
            <a:r>
              <a:rPr lang="en-US" dirty="0"/>
              <a:t>2013 Policy Statement, continued</a:t>
            </a:r>
          </a:p>
        </p:txBody>
      </p:sp>
      <p:sp>
        <p:nvSpPr>
          <p:cNvPr id="3" name="Content Placeholder 2">
            <a:extLst>
              <a:ext uri="{FF2B5EF4-FFF2-40B4-BE49-F238E27FC236}">
                <a16:creationId xmlns:a16="http://schemas.microsoft.com/office/drawing/2014/main" id="{E254B930-2631-4C88-ADD7-B34C77ABA18A}"/>
              </a:ext>
            </a:extLst>
          </p:cNvPr>
          <p:cNvSpPr>
            <a:spLocks noGrp="1"/>
          </p:cNvSpPr>
          <p:nvPr>
            <p:ph idx="1"/>
          </p:nvPr>
        </p:nvSpPr>
        <p:spPr/>
        <p:txBody>
          <a:bodyPr/>
          <a:lstStyle/>
          <a:p>
            <a:r>
              <a:rPr lang="en-US" dirty="0"/>
              <a:t>2013 PS said a USITC exclusion order “may still be an appropriate remedy in some circumstances… For example, if a putative licensee refuses to pay what has been determined to be a F/RAND royalty, or refuses to engage in a negotiation to determine F/RAND terms…”</a:t>
            </a:r>
          </a:p>
          <a:p>
            <a:r>
              <a:rPr lang="en-US" dirty="0"/>
              <a:t>But 2013 PS still urged money damages as the appropriate F/RAND remedy</a:t>
            </a:r>
          </a:p>
          <a:p>
            <a:endParaRPr lang="en-US" dirty="0"/>
          </a:p>
        </p:txBody>
      </p:sp>
    </p:spTree>
    <p:extLst>
      <p:ext uri="{BB962C8B-B14F-4D97-AF65-F5344CB8AC3E}">
        <p14:creationId xmlns:p14="http://schemas.microsoft.com/office/powerpoint/2010/main" val="1057254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8C79-B31E-4D09-8569-FDCC102DF89C}"/>
              </a:ext>
            </a:extLst>
          </p:cNvPr>
          <p:cNvSpPr>
            <a:spLocks noGrp="1"/>
          </p:cNvSpPr>
          <p:nvPr>
            <p:ph type="title"/>
          </p:nvPr>
        </p:nvSpPr>
        <p:spPr/>
        <p:txBody>
          <a:bodyPr/>
          <a:lstStyle/>
          <a:p>
            <a:pPr algn="ctr"/>
            <a:r>
              <a:rPr lang="en-US" dirty="0"/>
              <a:t>2013 Policy Statement, continued</a:t>
            </a:r>
          </a:p>
        </p:txBody>
      </p:sp>
      <p:sp>
        <p:nvSpPr>
          <p:cNvPr id="3" name="Content Placeholder 2">
            <a:extLst>
              <a:ext uri="{FF2B5EF4-FFF2-40B4-BE49-F238E27FC236}">
                <a16:creationId xmlns:a16="http://schemas.microsoft.com/office/drawing/2014/main" id="{1CB99F8E-925B-4642-B166-A58FAFF64859}"/>
              </a:ext>
            </a:extLst>
          </p:cNvPr>
          <p:cNvSpPr>
            <a:spLocks noGrp="1"/>
          </p:cNvSpPr>
          <p:nvPr>
            <p:ph idx="1"/>
          </p:nvPr>
        </p:nvSpPr>
        <p:spPr/>
        <p:txBody>
          <a:bodyPr/>
          <a:lstStyle/>
          <a:p>
            <a:r>
              <a:rPr lang="en-US" dirty="0"/>
              <a:t>2013 PS failed to refer to any specific licensing commitment or patent policy of any standard setting organization (SSO), bearing on F/RAND </a:t>
            </a:r>
          </a:p>
          <a:p>
            <a:r>
              <a:rPr lang="en-US" dirty="0"/>
              <a:t>The notion that merely submitting a licensing commitment should deprive the patentee of the right to pursue an injunction for infringement </a:t>
            </a:r>
            <a:r>
              <a:rPr lang="en-US" u="sng" dirty="0"/>
              <a:t>is not supported</a:t>
            </a:r>
            <a:r>
              <a:rPr lang="en-US" dirty="0"/>
              <a:t> by ETSI patent policies or licensing commitments (ETSI SSO in most F/Rand disputes) </a:t>
            </a:r>
          </a:p>
        </p:txBody>
      </p:sp>
    </p:spTree>
    <p:extLst>
      <p:ext uri="{BB962C8B-B14F-4D97-AF65-F5344CB8AC3E}">
        <p14:creationId xmlns:p14="http://schemas.microsoft.com/office/powerpoint/2010/main" val="1596814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F718B-B30C-49E4-84A4-E234991BC2C5}"/>
              </a:ext>
            </a:extLst>
          </p:cNvPr>
          <p:cNvSpPr>
            <a:spLocks noGrp="1"/>
          </p:cNvSpPr>
          <p:nvPr>
            <p:ph type="title"/>
          </p:nvPr>
        </p:nvSpPr>
        <p:spPr/>
        <p:txBody>
          <a:bodyPr/>
          <a:lstStyle/>
          <a:p>
            <a:pPr algn="ctr"/>
            <a:r>
              <a:rPr lang="en-US" dirty="0"/>
              <a:t>2019 Policy Statement </a:t>
            </a:r>
          </a:p>
        </p:txBody>
      </p:sp>
      <p:sp>
        <p:nvSpPr>
          <p:cNvPr id="3" name="Content Placeholder 2">
            <a:extLst>
              <a:ext uri="{FF2B5EF4-FFF2-40B4-BE49-F238E27FC236}">
                <a16:creationId xmlns:a16="http://schemas.microsoft.com/office/drawing/2014/main" id="{01EFBBA7-32E3-46D8-9EE8-E450C3F1D143}"/>
              </a:ext>
            </a:extLst>
          </p:cNvPr>
          <p:cNvSpPr>
            <a:spLocks noGrp="1"/>
          </p:cNvSpPr>
          <p:nvPr>
            <p:ph idx="1"/>
          </p:nvPr>
        </p:nvSpPr>
        <p:spPr/>
        <p:txBody>
          <a:bodyPr>
            <a:noAutofit/>
          </a:bodyPr>
          <a:lstStyle/>
          <a:p>
            <a:r>
              <a:rPr lang="en-US" dirty="0"/>
              <a:t>2019 PS (by DOJ, PTO, and NIST) withdrew 2013 PS</a:t>
            </a:r>
          </a:p>
          <a:p>
            <a:r>
              <a:rPr lang="en-US" dirty="0"/>
              <a:t>2019 PS says “Patent owner’s F/RAND commitment is relevant factor in determining appropriate remedies, but need not act as a bar to any particular remedy . . . the general framework for deciding these issues remains the same as in other patent cases.” </a:t>
            </a:r>
          </a:p>
          <a:p>
            <a:r>
              <a:rPr lang="en-US" u="sng" dirty="0"/>
              <a:t>So injunctions are possible</a:t>
            </a:r>
          </a:p>
        </p:txBody>
      </p:sp>
    </p:spTree>
    <p:extLst>
      <p:ext uri="{BB962C8B-B14F-4D97-AF65-F5344CB8AC3E}">
        <p14:creationId xmlns:p14="http://schemas.microsoft.com/office/powerpoint/2010/main" val="1375088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AA0D5-B090-4440-B71E-A6B5A5744706}"/>
              </a:ext>
            </a:extLst>
          </p:cNvPr>
          <p:cNvSpPr>
            <a:spLocks noGrp="1"/>
          </p:cNvSpPr>
          <p:nvPr>
            <p:ph type="title"/>
          </p:nvPr>
        </p:nvSpPr>
        <p:spPr/>
        <p:txBody>
          <a:bodyPr/>
          <a:lstStyle/>
          <a:p>
            <a:pPr algn="ctr"/>
            <a:r>
              <a:rPr lang="en-US" dirty="0"/>
              <a:t>2019 Policy Statement, continued</a:t>
            </a:r>
          </a:p>
        </p:txBody>
      </p:sp>
      <p:sp>
        <p:nvSpPr>
          <p:cNvPr id="3" name="Content Placeholder 2">
            <a:extLst>
              <a:ext uri="{FF2B5EF4-FFF2-40B4-BE49-F238E27FC236}">
                <a16:creationId xmlns:a16="http://schemas.microsoft.com/office/drawing/2014/main" id="{DDC08B78-B039-4524-BBD0-B40B58D7F4B8}"/>
              </a:ext>
            </a:extLst>
          </p:cNvPr>
          <p:cNvSpPr>
            <a:spLocks noGrp="1"/>
          </p:cNvSpPr>
          <p:nvPr>
            <p:ph idx="1"/>
          </p:nvPr>
        </p:nvSpPr>
        <p:spPr/>
        <p:txBody>
          <a:bodyPr/>
          <a:lstStyle/>
          <a:p>
            <a:r>
              <a:rPr lang="en-US" u="sng" dirty="0"/>
              <a:t>2019 PS also highlights “hold-out” threat</a:t>
            </a:r>
            <a:r>
              <a:rPr lang="en-US" dirty="0"/>
              <a:t>, “where an infringer unilaterally refuses a FRAND royalty or unreasonably delays negotiations to the same effect”</a:t>
            </a:r>
          </a:p>
          <a:p>
            <a:r>
              <a:rPr lang="en-US" u="sng" dirty="0"/>
              <a:t>Case-by-case analysis</a:t>
            </a:r>
            <a:r>
              <a:rPr lang="en-US" dirty="0"/>
              <a:t>: “Particular F/RAND commitment made by a patent owner” and SSO’s policies “may be relevant” in deciding SEP remedies, case-by-case</a:t>
            </a:r>
          </a:p>
          <a:p>
            <a:endParaRPr lang="en-US" dirty="0"/>
          </a:p>
        </p:txBody>
      </p:sp>
    </p:spTree>
    <p:extLst>
      <p:ext uri="{BB962C8B-B14F-4D97-AF65-F5344CB8AC3E}">
        <p14:creationId xmlns:p14="http://schemas.microsoft.com/office/powerpoint/2010/main" val="2714922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3E603-3A6D-4FB9-8A53-E1408B8F7E2A}"/>
              </a:ext>
            </a:extLst>
          </p:cNvPr>
          <p:cNvSpPr>
            <a:spLocks noGrp="1"/>
          </p:cNvSpPr>
          <p:nvPr>
            <p:ph type="title"/>
          </p:nvPr>
        </p:nvSpPr>
        <p:spPr/>
        <p:txBody>
          <a:bodyPr/>
          <a:lstStyle/>
          <a:p>
            <a:pPr algn="ctr"/>
            <a:r>
              <a:rPr lang="en-US" dirty="0"/>
              <a:t>2019 Policy Statement, continued</a:t>
            </a:r>
          </a:p>
        </p:txBody>
      </p:sp>
      <p:sp>
        <p:nvSpPr>
          <p:cNvPr id="3" name="Content Placeholder 2">
            <a:extLst>
              <a:ext uri="{FF2B5EF4-FFF2-40B4-BE49-F238E27FC236}">
                <a16:creationId xmlns:a16="http://schemas.microsoft.com/office/drawing/2014/main" id="{4ADFAF2A-6412-418D-866D-5424D4C492DC}"/>
              </a:ext>
            </a:extLst>
          </p:cNvPr>
          <p:cNvSpPr>
            <a:spLocks noGrp="1"/>
          </p:cNvSpPr>
          <p:nvPr>
            <p:ph idx="1"/>
          </p:nvPr>
        </p:nvSpPr>
        <p:spPr/>
        <p:txBody>
          <a:bodyPr>
            <a:normAutofit/>
          </a:bodyPr>
          <a:lstStyle/>
          <a:p>
            <a:r>
              <a:rPr lang="en-US" dirty="0"/>
              <a:t>2019 PS is balanced and flexible</a:t>
            </a:r>
          </a:p>
          <a:p>
            <a:r>
              <a:rPr lang="en-US" dirty="0"/>
              <a:t>Emphasizes both SEP and non-SEP patentees should have access to all statutory patent remedies, based on case-specific circumstances</a:t>
            </a:r>
          </a:p>
          <a:p>
            <a:r>
              <a:rPr lang="en-US" dirty="0"/>
              <a:t>U.S. courts, including Federal Circuit (patent appeals court), have no special rules limiting remedies for SEP infringements</a:t>
            </a:r>
          </a:p>
          <a:p>
            <a:endParaRPr lang="en-US" dirty="0"/>
          </a:p>
          <a:p>
            <a:endParaRPr lang="en-US" dirty="0"/>
          </a:p>
        </p:txBody>
      </p:sp>
    </p:spTree>
    <p:extLst>
      <p:ext uri="{BB962C8B-B14F-4D97-AF65-F5344CB8AC3E}">
        <p14:creationId xmlns:p14="http://schemas.microsoft.com/office/powerpoint/2010/main" val="2201457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D97C2-BEEA-4EFB-836A-56EA997D9A78}"/>
              </a:ext>
            </a:extLst>
          </p:cNvPr>
          <p:cNvSpPr>
            <a:spLocks noGrp="1"/>
          </p:cNvSpPr>
          <p:nvPr>
            <p:ph type="title"/>
          </p:nvPr>
        </p:nvSpPr>
        <p:spPr/>
        <p:txBody>
          <a:bodyPr/>
          <a:lstStyle/>
          <a:p>
            <a:pPr algn="ctr"/>
            <a:r>
              <a:rPr lang="en-US" dirty="0"/>
              <a:t>2019 Policy Statement, continued</a:t>
            </a:r>
          </a:p>
        </p:txBody>
      </p:sp>
      <p:sp>
        <p:nvSpPr>
          <p:cNvPr id="3" name="Content Placeholder 2">
            <a:extLst>
              <a:ext uri="{FF2B5EF4-FFF2-40B4-BE49-F238E27FC236}">
                <a16:creationId xmlns:a16="http://schemas.microsoft.com/office/drawing/2014/main" id="{A493A8DF-A83F-4997-AD64-48D4DD5ED77B}"/>
              </a:ext>
            </a:extLst>
          </p:cNvPr>
          <p:cNvSpPr>
            <a:spLocks noGrp="1"/>
          </p:cNvSpPr>
          <p:nvPr>
            <p:ph idx="1"/>
          </p:nvPr>
        </p:nvSpPr>
        <p:spPr/>
        <p:txBody>
          <a:bodyPr/>
          <a:lstStyle/>
          <a:p>
            <a:r>
              <a:rPr lang="en-US" sz="3200" dirty="0"/>
              <a:t>PS recognizes importance of good faith while leaving it up to patentees and implementers to negotiate specifics of particular licenses</a:t>
            </a:r>
          </a:p>
          <a:p>
            <a:r>
              <a:rPr lang="en-US" sz="3200" dirty="0"/>
              <a:t>PS does not seek to establish specific government licensing negotiation guidelines, thus giving maximum flexibility to the negotiating parties </a:t>
            </a:r>
          </a:p>
          <a:p>
            <a:endParaRPr lang="en-US" dirty="0"/>
          </a:p>
        </p:txBody>
      </p:sp>
    </p:spTree>
    <p:extLst>
      <p:ext uri="{BB962C8B-B14F-4D97-AF65-F5344CB8AC3E}">
        <p14:creationId xmlns:p14="http://schemas.microsoft.com/office/powerpoint/2010/main" val="4103506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9FE95-52C9-4DC0-9536-7C126B2BC7A6}"/>
              </a:ext>
            </a:extLst>
          </p:cNvPr>
          <p:cNvSpPr>
            <a:spLocks noGrp="1"/>
          </p:cNvSpPr>
          <p:nvPr>
            <p:ph type="title"/>
          </p:nvPr>
        </p:nvSpPr>
        <p:spPr/>
        <p:txBody>
          <a:bodyPr/>
          <a:lstStyle/>
          <a:p>
            <a:pPr algn="ctr"/>
            <a:r>
              <a:rPr lang="en-US" dirty="0"/>
              <a:t>2021 Policy Statement</a:t>
            </a:r>
          </a:p>
        </p:txBody>
      </p:sp>
      <p:sp>
        <p:nvSpPr>
          <p:cNvPr id="3" name="Content Placeholder 2">
            <a:extLst>
              <a:ext uri="{FF2B5EF4-FFF2-40B4-BE49-F238E27FC236}">
                <a16:creationId xmlns:a16="http://schemas.microsoft.com/office/drawing/2014/main" id="{DD5E9C18-DA96-4E85-9156-EAAFE1CE21B6}"/>
              </a:ext>
            </a:extLst>
          </p:cNvPr>
          <p:cNvSpPr>
            <a:spLocks noGrp="1"/>
          </p:cNvSpPr>
          <p:nvPr>
            <p:ph idx="1"/>
          </p:nvPr>
        </p:nvSpPr>
        <p:spPr/>
        <p:txBody>
          <a:bodyPr/>
          <a:lstStyle/>
          <a:p>
            <a:r>
              <a:rPr lang="en-US" dirty="0"/>
              <a:t>2021 PS (DOJ, PTO, NIST) is still a draft, public comment period ended February 4</a:t>
            </a:r>
          </a:p>
          <a:p>
            <a:r>
              <a:rPr lang="en-US" dirty="0"/>
              <a:t>It acknowledges the importance of balanced standard setting, reflecting the interests of both implementers and SEP owners</a:t>
            </a:r>
          </a:p>
          <a:p>
            <a:r>
              <a:rPr lang="en-US" dirty="0"/>
              <a:t>Its substantive analysis strongly favors the interests of implementers at the expense of the sources of standards innovation, SEP holders</a:t>
            </a:r>
          </a:p>
          <a:p>
            <a:endParaRPr lang="en-US" dirty="0"/>
          </a:p>
        </p:txBody>
      </p:sp>
    </p:spTree>
    <p:extLst>
      <p:ext uri="{BB962C8B-B14F-4D97-AF65-F5344CB8AC3E}">
        <p14:creationId xmlns:p14="http://schemas.microsoft.com/office/powerpoint/2010/main" val="3927032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87C01-99AA-4E03-9D03-4BC28B044272}"/>
              </a:ext>
            </a:extLst>
          </p:cNvPr>
          <p:cNvSpPr>
            <a:spLocks noGrp="1"/>
          </p:cNvSpPr>
          <p:nvPr>
            <p:ph type="title"/>
          </p:nvPr>
        </p:nvSpPr>
        <p:spPr/>
        <p:txBody>
          <a:bodyPr/>
          <a:lstStyle/>
          <a:p>
            <a:pPr algn="ctr"/>
            <a:r>
              <a:rPr lang="en-US" dirty="0"/>
              <a:t>2021 Policy Statement, continued</a:t>
            </a:r>
          </a:p>
        </p:txBody>
      </p:sp>
      <p:sp>
        <p:nvSpPr>
          <p:cNvPr id="3" name="Content Placeholder 2">
            <a:extLst>
              <a:ext uri="{FF2B5EF4-FFF2-40B4-BE49-F238E27FC236}">
                <a16:creationId xmlns:a16="http://schemas.microsoft.com/office/drawing/2014/main" id="{A778B71C-8FBC-4876-B9E0-5420F92F626F}"/>
              </a:ext>
            </a:extLst>
          </p:cNvPr>
          <p:cNvSpPr>
            <a:spLocks noGrp="1"/>
          </p:cNvSpPr>
          <p:nvPr>
            <p:ph idx="1"/>
          </p:nvPr>
        </p:nvSpPr>
        <p:spPr/>
        <p:txBody>
          <a:bodyPr>
            <a:noAutofit/>
          </a:bodyPr>
          <a:lstStyle/>
          <a:p>
            <a:r>
              <a:rPr lang="en-US" sz="3000" dirty="0"/>
              <a:t>2021 PS argues that SEP holders almost never should get injunctions</a:t>
            </a:r>
          </a:p>
          <a:p>
            <a:r>
              <a:rPr lang="en-US" sz="3000" dirty="0"/>
              <a:t>Although injunction “may be justified where an implementer is unwilling or unable to enter into a F/RAND license” </a:t>
            </a:r>
          </a:p>
          <a:p>
            <a:pPr lvl="1"/>
            <a:r>
              <a:rPr lang="en-US" sz="3000" dirty="0"/>
              <a:t>But only example cited is rejection of royalty rate set by judge, a highly unrealistic bad faith case</a:t>
            </a:r>
          </a:p>
        </p:txBody>
      </p:sp>
    </p:spTree>
    <p:extLst>
      <p:ext uri="{BB962C8B-B14F-4D97-AF65-F5344CB8AC3E}">
        <p14:creationId xmlns:p14="http://schemas.microsoft.com/office/powerpoint/2010/main" val="2390476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8172E-8080-4316-9052-66951916602F}"/>
              </a:ext>
            </a:extLst>
          </p:cNvPr>
          <p:cNvSpPr>
            <a:spLocks noGrp="1"/>
          </p:cNvSpPr>
          <p:nvPr>
            <p:ph type="title"/>
          </p:nvPr>
        </p:nvSpPr>
        <p:spPr/>
        <p:txBody>
          <a:bodyPr/>
          <a:lstStyle/>
          <a:p>
            <a:pPr algn="ctr"/>
            <a:r>
              <a:rPr lang="en-US" dirty="0"/>
              <a:t>2021 Policy Statement, continued</a:t>
            </a:r>
          </a:p>
        </p:txBody>
      </p:sp>
      <p:sp>
        <p:nvSpPr>
          <p:cNvPr id="3" name="Content Placeholder 2">
            <a:extLst>
              <a:ext uri="{FF2B5EF4-FFF2-40B4-BE49-F238E27FC236}">
                <a16:creationId xmlns:a16="http://schemas.microsoft.com/office/drawing/2014/main" id="{E3AD6F39-42AE-4056-99A9-CC371401D19C}"/>
              </a:ext>
            </a:extLst>
          </p:cNvPr>
          <p:cNvSpPr>
            <a:spLocks noGrp="1"/>
          </p:cNvSpPr>
          <p:nvPr>
            <p:ph idx="1"/>
          </p:nvPr>
        </p:nvSpPr>
        <p:spPr/>
        <p:txBody>
          <a:bodyPr>
            <a:normAutofit fontScale="92500" lnSpcReduction="10000"/>
          </a:bodyPr>
          <a:lstStyle/>
          <a:p>
            <a:r>
              <a:rPr lang="en-US" dirty="0"/>
              <a:t>2021 PS cites multiple examples of situations that do not involve an unwillingness to take a F/RAND license, and therefore the 2021 PS would preclude the granting of injunctions in all such situations </a:t>
            </a:r>
          </a:p>
          <a:p>
            <a:r>
              <a:rPr lang="en-US" dirty="0"/>
              <a:t>In so doing, it fails to account for a wide range of opportunistic behavior by implementers – including knowing acts of infringement not involving genuine efforts to seek licenses (which almost never are characterized as willful acts prompting injunctions by U.S. courts)</a:t>
            </a:r>
          </a:p>
          <a:p>
            <a:endParaRPr lang="en-US" dirty="0"/>
          </a:p>
        </p:txBody>
      </p:sp>
    </p:spTree>
    <p:extLst>
      <p:ext uri="{BB962C8B-B14F-4D97-AF65-F5344CB8AC3E}">
        <p14:creationId xmlns:p14="http://schemas.microsoft.com/office/powerpoint/2010/main" val="238322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BB6DD-1778-4E10-A72A-6A0D6E842139}"/>
              </a:ext>
            </a:extLst>
          </p:cNvPr>
          <p:cNvSpPr>
            <a:spLocks noGrp="1"/>
          </p:cNvSpPr>
          <p:nvPr>
            <p:ph type="title"/>
          </p:nvPr>
        </p:nvSpPr>
        <p:spPr/>
        <p:txBody>
          <a:bodyPr/>
          <a:lstStyle/>
          <a:p>
            <a:r>
              <a:rPr lang="en-US" dirty="0"/>
              <a:t>Views from Alden F. Abbott</a:t>
            </a:r>
          </a:p>
        </p:txBody>
      </p:sp>
      <p:sp>
        <p:nvSpPr>
          <p:cNvPr id="3" name="Content Placeholder 2">
            <a:extLst>
              <a:ext uri="{FF2B5EF4-FFF2-40B4-BE49-F238E27FC236}">
                <a16:creationId xmlns:a16="http://schemas.microsoft.com/office/drawing/2014/main" id="{C7259D8A-9F4B-4852-B953-B2B81CF5F8F5}"/>
              </a:ext>
            </a:extLst>
          </p:cNvPr>
          <p:cNvSpPr>
            <a:spLocks noGrp="1"/>
          </p:cNvSpPr>
          <p:nvPr>
            <p:ph idx="1"/>
          </p:nvPr>
        </p:nvSpPr>
        <p:spPr/>
        <p:txBody>
          <a:bodyPr>
            <a:normAutofit/>
          </a:bodyPr>
          <a:lstStyle/>
          <a:p>
            <a:r>
              <a:rPr lang="en-US" dirty="0"/>
              <a:t>Senior Research Fellow, Mercatus Center at George Mason University </a:t>
            </a:r>
          </a:p>
          <a:p>
            <a:r>
              <a:rPr lang="en-US" dirty="0"/>
              <a:t>Former General Counsel, Federal Trade Commission</a:t>
            </a:r>
          </a:p>
        </p:txBody>
      </p:sp>
    </p:spTree>
    <p:extLst>
      <p:ext uri="{BB962C8B-B14F-4D97-AF65-F5344CB8AC3E}">
        <p14:creationId xmlns:p14="http://schemas.microsoft.com/office/powerpoint/2010/main" val="3053989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B9025-CD15-4131-97FC-AB4F0CB6FFA6}"/>
              </a:ext>
            </a:extLst>
          </p:cNvPr>
          <p:cNvSpPr>
            <a:spLocks noGrp="1"/>
          </p:cNvSpPr>
          <p:nvPr>
            <p:ph type="title"/>
          </p:nvPr>
        </p:nvSpPr>
        <p:spPr/>
        <p:txBody>
          <a:bodyPr/>
          <a:lstStyle/>
          <a:p>
            <a:pPr algn="ctr"/>
            <a:r>
              <a:rPr lang="en-US" dirty="0"/>
              <a:t>2021 Policy Statement, continued</a:t>
            </a:r>
          </a:p>
        </p:txBody>
      </p:sp>
      <p:sp>
        <p:nvSpPr>
          <p:cNvPr id="3" name="Content Placeholder 2">
            <a:extLst>
              <a:ext uri="{FF2B5EF4-FFF2-40B4-BE49-F238E27FC236}">
                <a16:creationId xmlns:a16="http://schemas.microsoft.com/office/drawing/2014/main" id="{B2C6D8E8-1984-4DE3-9328-45496A753E2B}"/>
              </a:ext>
            </a:extLst>
          </p:cNvPr>
          <p:cNvSpPr>
            <a:spLocks noGrp="1"/>
          </p:cNvSpPr>
          <p:nvPr>
            <p:ph idx="1"/>
          </p:nvPr>
        </p:nvSpPr>
        <p:spPr/>
        <p:txBody>
          <a:bodyPr/>
          <a:lstStyle/>
          <a:p>
            <a:r>
              <a:rPr lang="en-US" sz="3600" dirty="0"/>
              <a:t>2021 PS also fails to address economic harm due to the bargaining distortion created by the practical unavailability of injunctions</a:t>
            </a:r>
          </a:p>
          <a:p>
            <a:r>
              <a:rPr lang="en-US" sz="3600" dirty="0"/>
              <a:t>2021 PS thus rejects the more even-handed approach of 2019 PS </a:t>
            </a:r>
          </a:p>
          <a:p>
            <a:endParaRPr lang="en-US" dirty="0"/>
          </a:p>
        </p:txBody>
      </p:sp>
    </p:spTree>
    <p:extLst>
      <p:ext uri="{BB962C8B-B14F-4D97-AF65-F5344CB8AC3E}">
        <p14:creationId xmlns:p14="http://schemas.microsoft.com/office/powerpoint/2010/main" val="2567038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8630A-3C08-4B70-8BBB-42BC28B4EFA5}"/>
              </a:ext>
            </a:extLst>
          </p:cNvPr>
          <p:cNvSpPr>
            <a:spLocks noGrp="1"/>
          </p:cNvSpPr>
          <p:nvPr>
            <p:ph type="title"/>
          </p:nvPr>
        </p:nvSpPr>
        <p:spPr/>
        <p:txBody>
          <a:bodyPr/>
          <a:lstStyle/>
          <a:p>
            <a:pPr algn="ctr"/>
            <a:r>
              <a:rPr lang="en-US" dirty="0"/>
              <a:t>2021 Policy Statement, continued</a:t>
            </a:r>
          </a:p>
        </p:txBody>
      </p:sp>
      <p:sp>
        <p:nvSpPr>
          <p:cNvPr id="3" name="Content Placeholder 2">
            <a:extLst>
              <a:ext uri="{FF2B5EF4-FFF2-40B4-BE49-F238E27FC236}">
                <a16:creationId xmlns:a16="http://schemas.microsoft.com/office/drawing/2014/main" id="{E814805C-DB16-42A2-86AB-C534453ADEAC}"/>
              </a:ext>
            </a:extLst>
          </p:cNvPr>
          <p:cNvSpPr>
            <a:spLocks noGrp="1"/>
          </p:cNvSpPr>
          <p:nvPr>
            <p:ph idx="1"/>
          </p:nvPr>
        </p:nvSpPr>
        <p:spPr/>
        <p:txBody>
          <a:bodyPr/>
          <a:lstStyle/>
          <a:p>
            <a:r>
              <a:rPr lang="en-US" sz="3200" dirty="0"/>
              <a:t>2021 PS also establishes a detailed bargaining framework for licensing</a:t>
            </a:r>
          </a:p>
          <a:p>
            <a:r>
              <a:rPr lang="en-US" sz="3200" dirty="0"/>
              <a:t>No detailed bargaining statement in 2019 PS</a:t>
            </a:r>
          </a:p>
          <a:p>
            <a:r>
              <a:rPr lang="en-US" sz="3200" dirty="0"/>
              <a:t>2021 PS “encourage[s] parties to consider” and delineates particular features of “good faith negotiations” over F/RAND licensing terms</a:t>
            </a:r>
          </a:p>
          <a:p>
            <a:pPr marL="0" indent="0">
              <a:buNone/>
            </a:pPr>
            <a:endParaRPr lang="en-US" dirty="0"/>
          </a:p>
          <a:p>
            <a:endParaRPr lang="en-US" dirty="0"/>
          </a:p>
        </p:txBody>
      </p:sp>
    </p:spTree>
    <p:extLst>
      <p:ext uri="{BB962C8B-B14F-4D97-AF65-F5344CB8AC3E}">
        <p14:creationId xmlns:p14="http://schemas.microsoft.com/office/powerpoint/2010/main" val="2571203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C9728-4094-47E8-8657-49D63CA6DE63}"/>
              </a:ext>
            </a:extLst>
          </p:cNvPr>
          <p:cNvSpPr>
            <a:spLocks noGrp="1"/>
          </p:cNvSpPr>
          <p:nvPr>
            <p:ph type="title"/>
          </p:nvPr>
        </p:nvSpPr>
        <p:spPr/>
        <p:txBody>
          <a:bodyPr/>
          <a:lstStyle/>
          <a:p>
            <a:pPr algn="ctr"/>
            <a:r>
              <a:rPr lang="en-US" dirty="0"/>
              <a:t>2021 Policy Statement, continued</a:t>
            </a:r>
          </a:p>
        </p:txBody>
      </p:sp>
      <p:sp>
        <p:nvSpPr>
          <p:cNvPr id="3" name="Content Placeholder 2">
            <a:extLst>
              <a:ext uri="{FF2B5EF4-FFF2-40B4-BE49-F238E27FC236}">
                <a16:creationId xmlns:a16="http://schemas.microsoft.com/office/drawing/2014/main" id="{24A89057-E1AC-4F7D-8FC4-814F1632D866}"/>
              </a:ext>
            </a:extLst>
          </p:cNvPr>
          <p:cNvSpPr>
            <a:spLocks noGrp="1"/>
          </p:cNvSpPr>
          <p:nvPr>
            <p:ph idx="1"/>
          </p:nvPr>
        </p:nvSpPr>
        <p:spPr/>
        <p:txBody>
          <a:bodyPr>
            <a:normAutofit fontScale="92500" lnSpcReduction="10000"/>
          </a:bodyPr>
          <a:lstStyle/>
          <a:p>
            <a:r>
              <a:rPr lang="en-US" dirty="0"/>
              <a:t>2021 PS negotiating framework is characterized as merely suggestive, but it inevitably would induce some negotiating parties to adopt its details, in order to be “on the good side of the government” </a:t>
            </a:r>
          </a:p>
          <a:p>
            <a:r>
              <a:rPr lang="en-US" dirty="0"/>
              <a:t>But government lacks market-specific knowledge available to private negotiators, so </a:t>
            </a:r>
            <a:r>
              <a:rPr lang="en-US" u="sng" dirty="0"/>
              <a:t>government approach generally inferior to purely private approach</a:t>
            </a:r>
          </a:p>
          <a:p>
            <a:r>
              <a:rPr lang="en-US" u="sng" dirty="0"/>
              <a:t>2019 PS welfare-superior</a:t>
            </a:r>
            <a:r>
              <a:rPr lang="en-US" dirty="0"/>
              <a:t>: allows implementers and SEP holders to seek to negotiate mutually satisfactory arrangements, subject to acting in good faith </a:t>
            </a:r>
          </a:p>
        </p:txBody>
      </p:sp>
    </p:spTree>
    <p:extLst>
      <p:ext uri="{BB962C8B-B14F-4D97-AF65-F5344CB8AC3E}">
        <p14:creationId xmlns:p14="http://schemas.microsoft.com/office/powerpoint/2010/main" val="719018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207A6-5749-4795-80F2-2B9CD78F1278}"/>
              </a:ext>
            </a:extLst>
          </p:cNvPr>
          <p:cNvSpPr>
            <a:spLocks noGrp="1"/>
          </p:cNvSpPr>
          <p:nvPr>
            <p:ph type="title"/>
          </p:nvPr>
        </p:nvSpPr>
        <p:spPr/>
        <p:txBody>
          <a:bodyPr>
            <a:normAutofit/>
          </a:bodyPr>
          <a:lstStyle/>
          <a:p>
            <a:pPr algn="ctr"/>
            <a:r>
              <a:rPr lang="en-US" dirty="0"/>
              <a:t>Summary: SEP Policy Ramifications</a:t>
            </a:r>
          </a:p>
        </p:txBody>
      </p:sp>
      <p:sp>
        <p:nvSpPr>
          <p:cNvPr id="3" name="Content Placeholder 2">
            <a:extLst>
              <a:ext uri="{FF2B5EF4-FFF2-40B4-BE49-F238E27FC236}">
                <a16:creationId xmlns:a16="http://schemas.microsoft.com/office/drawing/2014/main" id="{EE0798CD-534E-4C1B-8552-1153CA427915}"/>
              </a:ext>
            </a:extLst>
          </p:cNvPr>
          <p:cNvSpPr>
            <a:spLocks noGrp="1"/>
          </p:cNvSpPr>
          <p:nvPr>
            <p:ph idx="1"/>
          </p:nvPr>
        </p:nvSpPr>
        <p:spPr/>
        <p:txBody>
          <a:bodyPr>
            <a:normAutofit/>
          </a:bodyPr>
          <a:lstStyle/>
          <a:p>
            <a:r>
              <a:rPr lang="en-US" dirty="0"/>
              <a:t>The 2021 PS marks a change to more strongly favors implementers’ interests over those of SEP holders, in licensing policy and in antitrust</a:t>
            </a:r>
          </a:p>
          <a:p>
            <a:r>
              <a:rPr lang="en-US" dirty="0"/>
              <a:t>Short-term influence of 2021 PS on SEP licensing negotiations and on judicial decisions uncertain</a:t>
            </a:r>
          </a:p>
          <a:p>
            <a:r>
              <a:rPr lang="en-US" dirty="0"/>
              <a:t>But the 2021 PS may diminish longer-term incentives to invest in standardized technologies and reduce the quality of future standards</a:t>
            </a:r>
          </a:p>
          <a:p>
            <a:endParaRPr lang="en-US" dirty="0"/>
          </a:p>
          <a:p>
            <a:endParaRPr lang="en-US" dirty="0"/>
          </a:p>
        </p:txBody>
      </p:sp>
    </p:spTree>
    <p:extLst>
      <p:ext uri="{BB962C8B-B14F-4D97-AF65-F5344CB8AC3E}">
        <p14:creationId xmlns:p14="http://schemas.microsoft.com/office/powerpoint/2010/main" val="5768255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36051-4D48-42EA-8BA3-A8E7A76C84CA}"/>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id="{CE42A2FA-3453-45BE-975B-72E6090BDB5C}"/>
              </a:ext>
            </a:extLst>
          </p:cNvPr>
          <p:cNvSpPr>
            <a:spLocks noGrp="1"/>
          </p:cNvSpPr>
          <p:nvPr>
            <p:ph idx="1"/>
          </p:nvPr>
        </p:nvSpPr>
        <p:spPr/>
        <p:txBody>
          <a:bodyPr/>
          <a:lstStyle/>
          <a:p>
            <a:r>
              <a:rPr lang="en-US" dirty="0"/>
              <a:t>Alden Abbott can be contacted at:</a:t>
            </a:r>
          </a:p>
          <a:p>
            <a:pPr lvl="1"/>
            <a:r>
              <a:rPr lang="en-US" dirty="0">
                <a:hlinkClick r:id="rId2"/>
              </a:rPr>
              <a:t>aabbott@mercatus.gmu.edu</a:t>
            </a:r>
            <a:endParaRPr lang="en-US" dirty="0"/>
          </a:p>
          <a:p>
            <a:pPr lvl="1"/>
            <a:r>
              <a:rPr lang="en-US" dirty="0"/>
              <a:t>1-703-993-8963 (work landline phone with voicemail)</a:t>
            </a:r>
          </a:p>
        </p:txBody>
      </p:sp>
    </p:spTree>
    <p:extLst>
      <p:ext uri="{BB962C8B-B14F-4D97-AF65-F5344CB8AC3E}">
        <p14:creationId xmlns:p14="http://schemas.microsoft.com/office/powerpoint/2010/main" val="42620441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AB71AB-80C8-4A4F-B5F3-FD7ABB19DCA4}"/>
              </a:ext>
            </a:extLst>
          </p:cNvPr>
          <p:cNvSpPr>
            <a:spLocks noGrp="1"/>
          </p:cNvSpPr>
          <p:nvPr>
            <p:ph type="title"/>
          </p:nvPr>
        </p:nvSpPr>
        <p:spPr/>
        <p:txBody>
          <a:bodyPr/>
          <a:lstStyle/>
          <a:p>
            <a:r>
              <a:rPr lang="en-US" dirty="0"/>
              <a:t>Questions</a:t>
            </a:r>
          </a:p>
        </p:txBody>
      </p:sp>
      <p:sp>
        <p:nvSpPr>
          <p:cNvPr id="5" name="Text Placeholder 4">
            <a:extLst>
              <a:ext uri="{FF2B5EF4-FFF2-40B4-BE49-F238E27FC236}">
                <a16:creationId xmlns:a16="http://schemas.microsoft.com/office/drawing/2014/main" id="{9086A196-4DE5-4B62-97D2-9EA78087F2F2}"/>
              </a:ext>
            </a:extLst>
          </p:cNvPr>
          <p:cNvSpPr>
            <a:spLocks noGrp="1"/>
          </p:cNvSpPr>
          <p:nvPr>
            <p:ph idx="1"/>
          </p:nvPr>
        </p:nvSpPr>
        <p:spPr/>
        <p:txBody>
          <a:bodyPr/>
          <a:lstStyle/>
          <a:p>
            <a:pPr marL="0" indent="0">
              <a:buNone/>
            </a:pPr>
            <a:r>
              <a:rPr lang="en-US" dirty="0"/>
              <a:t>All attendees can submit questions via the Q&amp;A feature in the webinar interface</a:t>
            </a:r>
          </a:p>
        </p:txBody>
      </p:sp>
    </p:spTree>
    <p:extLst>
      <p:ext uri="{BB962C8B-B14F-4D97-AF65-F5344CB8AC3E}">
        <p14:creationId xmlns:p14="http://schemas.microsoft.com/office/powerpoint/2010/main" val="314165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E46EFD0-104A-4FDF-A454-FB1CAC966335}"/>
              </a:ext>
            </a:extLst>
          </p:cNvPr>
          <p:cNvSpPr>
            <a:spLocks noGrp="1"/>
          </p:cNvSpPr>
          <p:nvPr>
            <p:ph type="title"/>
          </p:nvPr>
        </p:nvSpPr>
        <p:spPr/>
        <p:txBody>
          <a:bodyPr/>
          <a:lstStyle/>
          <a:p>
            <a:r>
              <a:rPr lang="en-US" dirty="0"/>
              <a:t>Objectives</a:t>
            </a:r>
          </a:p>
        </p:txBody>
      </p:sp>
      <p:sp>
        <p:nvSpPr>
          <p:cNvPr id="9" name="Content Placeholder 8">
            <a:extLst>
              <a:ext uri="{FF2B5EF4-FFF2-40B4-BE49-F238E27FC236}">
                <a16:creationId xmlns:a16="http://schemas.microsoft.com/office/drawing/2014/main" id="{7C901AC4-9125-421B-BDBB-F93AB3A7294D}"/>
              </a:ext>
            </a:extLst>
          </p:cNvPr>
          <p:cNvSpPr>
            <a:spLocks noGrp="1"/>
          </p:cNvSpPr>
          <p:nvPr>
            <p:ph idx="1"/>
          </p:nvPr>
        </p:nvSpPr>
        <p:spPr/>
        <p:txBody>
          <a:bodyPr>
            <a:normAutofit fontScale="92500"/>
          </a:bodyPr>
          <a:lstStyle/>
          <a:p>
            <a:r>
              <a:rPr lang="en-US" altLang="en-US" sz="2400" dirty="0"/>
              <a:t>Describe proposed DOJ-PTO-NIST December 2021 Draft Policy Statement on Standard Essential Patents (SEP)  </a:t>
            </a:r>
          </a:p>
          <a:p>
            <a:r>
              <a:rPr lang="en-US" altLang="en-US" sz="2400" dirty="0"/>
              <a:t>Briefly highlight prior 2013 and 2019 SEP Policy Statements</a:t>
            </a:r>
          </a:p>
          <a:p>
            <a:r>
              <a:rPr lang="en-US" altLang="en-US" sz="2400" dirty="0"/>
              <a:t>Support position that 2019 Policy Statement should be retained</a:t>
            </a:r>
          </a:p>
          <a:p>
            <a:r>
              <a:rPr lang="en-US" altLang="en-US" sz="2400" dirty="0"/>
              <a:t>Participants today should be able to:</a:t>
            </a:r>
          </a:p>
          <a:p>
            <a:pPr lvl="1"/>
            <a:r>
              <a:rPr lang="en-US" altLang="en-US" sz="2000" dirty="0"/>
              <a:t>Understand the real world policy ramifications of SEP Policy Statements</a:t>
            </a:r>
          </a:p>
          <a:p>
            <a:pPr lvl="1"/>
            <a:r>
              <a:rPr lang="en-US" altLang="en-US" sz="2000" dirty="0"/>
              <a:t>Obtain a better appreciation of a key sub-area of patent licensing law and its broad ramifications for patent policy and innovation</a:t>
            </a:r>
          </a:p>
          <a:p>
            <a:pPr lvl="1"/>
            <a:r>
              <a:rPr lang="en-US" altLang="en-US" sz="2000" dirty="0"/>
              <a:t>Be able to explain and discuss with colleagues what is at stake in the SEP Policy Statement debate</a:t>
            </a:r>
          </a:p>
          <a:p>
            <a:endParaRPr lang="en-US" altLang="en-US" sz="2200" dirty="0"/>
          </a:p>
        </p:txBody>
      </p:sp>
    </p:spTree>
    <p:extLst>
      <p:ext uri="{BB962C8B-B14F-4D97-AF65-F5344CB8AC3E}">
        <p14:creationId xmlns:p14="http://schemas.microsoft.com/office/powerpoint/2010/main" val="348803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6F5BD-5865-43E0-8CEC-E2286C9345E4}"/>
              </a:ext>
            </a:extLst>
          </p:cNvPr>
          <p:cNvSpPr>
            <a:spLocks noGrp="1"/>
          </p:cNvSpPr>
          <p:nvPr>
            <p:ph type="title"/>
          </p:nvPr>
        </p:nvSpPr>
        <p:spPr/>
        <p:txBody>
          <a:bodyPr>
            <a:normAutofit fontScale="90000"/>
          </a:bodyPr>
          <a:lstStyle/>
          <a:p>
            <a:pPr algn="ctr"/>
            <a:r>
              <a:rPr lang="en-US" dirty="0"/>
              <a:t>Introduction: History of U.S. SEP Statements</a:t>
            </a:r>
          </a:p>
        </p:txBody>
      </p:sp>
      <p:sp>
        <p:nvSpPr>
          <p:cNvPr id="3" name="Content Placeholder 2">
            <a:extLst>
              <a:ext uri="{FF2B5EF4-FFF2-40B4-BE49-F238E27FC236}">
                <a16:creationId xmlns:a16="http://schemas.microsoft.com/office/drawing/2014/main" id="{B0490049-7DF0-4245-BAEF-A2214E6F4F8F}"/>
              </a:ext>
            </a:extLst>
          </p:cNvPr>
          <p:cNvSpPr>
            <a:spLocks noGrp="1"/>
          </p:cNvSpPr>
          <p:nvPr>
            <p:ph idx="1"/>
          </p:nvPr>
        </p:nvSpPr>
        <p:spPr/>
        <p:txBody>
          <a:bodyPr>
            <a:normAutofit fontScale="92500"/>
          </a:bodyPr>
          <a:lstStyle/>
          <a:p>
            <a:r>
              <a:rPr lang="en-US" dirty="0"/>
              <a:t>The views I express today are solely attributable to me, not to the Mercatus Center</a:t>
            </a:r>
          </a:p>
          <a:p>
            <a:r>
              <a:rPr lang="en-US" dirty="0"/>
              <a:t>I will focus on the 2013, 2019, and 2021 versions of the Policy Statement on Remedies for Standards-Essential Patents Subject to Voluntary F/RAND Commitments) (2013 PS, 2019 PS, and 2021 PS), issued by the United States Department of Justice (DOJ), Patent and Trademark Office (PTO), and National Institute for Standards and Technology (NIST)</a:t>
            </a:r>
          </a:p>
          <a:p>
            <a:endParaRPr lang="en-US" dirty="0"/>
          </a:p>
        </p:txBody>
      </p:sp>
    </p:spTree>
    <p:extLst>
      <p:ext uri="{BB962C8B-B14F-4D97-AF65-F5344CB8AC3E}">
        <p14:creationId xmlns:p14="http://schemas.microsoft.com/office/powerpoint/2010/main" val="680503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54A27-2159-431C-8469-2541FC6D28D3}"/>
              </a:ext>
            </a:extLst>
          </p:cNvPr>
          <p:cNvSpPr>
            <a:spLocks noGrp="1"/>
          </p:cNvSpPr>
          <p:nvPr>
            <p:ph type="title"/>
          </p:nvPr>
        </p:nvSpPr>
        <p:spPr/>
        <p:txBody>
          <a:bodyPr>
            <a:normAutofit fontScale="90000"/>
          </a:bodyPr>
          <a:lstStyle/>
          <a:p>
            <a:pPr algn="ctr"/>
            <a:r>
              <a:rPr lang="en-US" dirty="0"/>
              <a:t>Short General Background on SEPs-Antitrust</a:t>
            </a:r>
          </a:p>
        </p:txBody>
      </p:sp>
      <p:sp>
        <p:nvSpPr>
          <p:cNvPr id="3" name="Content Placeholder 2">
            <a:extLst>
              <a:ext uri="{FF2B5EF4-FFF2-40B4-BE49-F238E27FC236}">
                <a16:creationId xmlns:a16="http://schemas.microsoft.com/office/drawing/2014/main" id="{0CB1D23D-08C9-4A67-BC52-9095C0C391FC}"/>
              </a:ext>
            </a:extLst>
          </p:cNvPr>
          <p:cNvSpPr>
            <a:spLocks noGrp="1"/>
          </p:cNvSpPr>
          <p:nvPr>
            <p:ph idx="1"/>
          </p:nvPr>
        </p:nvSpPr>
        <p:spPr/>
        <p:txBody>
          <a:bodyPr>
            <a:normAutofit lnSpcReduction="10000"/>
          </a:bodyPr>
          <a:lstStyle/>
          <a:p>
            <a:r>
              <a:rPr lang="en-US" sz="3200" dirty="0"/>
              <a:t>In U.S., unlike some other countries, standard-setting private sector-driven, government has not played a major role in guiding SS policy</a:t>
            </a:r>
          </a:p>
          <a:p>
            <a:r>
              <a:rPr lang="en-US" sz="3200" dirty="0"/>
              <a:t>When not resolved privately, SEP disputes that go to U.S. courts are usually resolved by judges using contract, tort, patent law concepts</a:t>
            </a:r>
          </a:p>
          <a:p>
            <a:endParaRPr lang="en-US" dirty="0"/>
          </a:p>
        </p:txBody>
      </p:sp>
    </p:spTree>
    <p:extLst>
      <p:ext uri="{BB962C8B-B14F-4D97-AF65-F5344CB8AC3E}">
        <p14:creationId xmlns:p14="http://schemas.microsoft.com/office/powerpoint/2010/main" val="2375773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EC003-101C-41F0-8307-731AEA90128E}"/>
              </a:ext>
            </a:extLst>
          </p:cNvPr>
          <p:cNvSpPr>
            <a:spLocks noGrp="1"/>
          </p:cNvSpPr>
          <p:nvPr>
            <p:ph type="title"/>
          </p:nvPr>
        </p:nvSpPr>
        <p:spPr/>
        <p:txBody>
          <a:bodyPr/>
          <a:lstStyle/>
          <a:p>
            <a:pPr algn="ctr"/>
            <a:r>
              <a:rPr lang="en-US" dirty="0"/>
              <a:t>Short General Background, continued</a:t>
            </a:r>
          </a:p>
        </p:txBody>
      </p:sp>
      <p:sp>
        <p:nvSpPr>
          <p:cNvPr id="3" name="Content Placeholder 2">
            <a:extLst>
              <a:ext uri="{FF2B5EF4-FFF2-40B4-BE49-F238E27FC236}">
                <a16:creationId xmlns:a16="http://schemas.microsoft.com/office/drawing/2014/main" id="{718ED67A-A4A4-4518-993A-551A404B2774}"/>
              </a:ext>
            </a:extLst>
          </p:cNvPr>
          <p:cNvSpPr>
            <a:spLocks noGrp="1"/>
          </p:cNvSpPr>
          <p:nvPr>
            <p:ph idx="1"/>
          </p:nvPr>
        </p:nvSpPr>
        <p:spPr/>
        <p:txBody>
          <a:bodyPr/>
          <a:lstStyle/>
          <a:p>
            <a:r>
              <a:rPr lang="en-US" dirty="0"/>
              <a:t>U.S. FTC settled some antitrust investigations involving SEPs, brought (and lost Qualcomm), DOJ has offered some advisory letters on SS</a:t>
            </a:r>
          </a:p>
          <a:p>
            <a:r>
              <a:rPr lang="en-US" dirty="0"/>
              <a:t>Trump DOJ proposed “New Madison Approach” that flatly opposed: (1) rejecting injunctions and (2) applying antitrust to SEP licensing disputes</a:t>
            </a:r>
          </a:p>
          <a:p>
            <a:r>
              <a:rPr lang="en-US" dirty="0"/>
              <a:t>Biden DOJ rejects NMA, against SEP injunctions, may apply antitrust </a:t>
            </a:r>
          </a:p>
          <a:p>
            <a:endParaRPr lang="en-US" dirty="0"/>
          </a:p>
        </p:txBody>
      </p:sp>
    </p:spTree>
    <p:extLst>
      <p:ext uri="{BB962C8B-B14F-4D97-AF65-F5344CB8AC3E}">
        <p14:creationId xmlns:p14="http://schemas.microsoft.com/office/powerpoint/2010/main" val="2884031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83AEC-77FE-435A-8267-F7DDEFF70321}"/>
              </a:ext>
            </a:extLst>
          </p:cNvPr>
          <p:cNvSpPr>
            <a:spLocks noGrp="1"/>
          </p:cNvSpPr>
          <p:nvPr>
            <p:ph type="title"/>
          </p:nvPr>
        </p:nvSpPr>
        <p:spPr/>
        <p:txBody>
          <a:bodyPr/>
          <a:lstStyle/>
          <a:p>
            <a:pPr algn="ctr"/>
            <a:r>
              <a:rPr lang="en-US" dirty="0"/>
              <a:t>Arguments for Strongly Protecting SEPs</a:t>
            </a:r>
          </a:p>
        </p:txBody>
      </p:sp>
      <p:sp>
        <p:nvSpPr>
          <p:cNvPr id="3" name="Content Placeholder 2">
            <a:extLst>
              <a:ext uri="{FF2B5EF4-FFF2-40B4-BE49-F238E27FC236}">
                <a16:creationId xmlns:a16="http://schemas.microsoft.com/office/drawing/2014/main" id="{9C235229-9FB4-4EAA-BFC8-71A136F5ACBD}"/>
              </a:ext>
            </a:extLst>
          </p:cNvPr>
          <p:cNvSpPr>
            <a:spLocks noGrp="1"/>
          </p:cNvSpPr>
          <p:nvPr>
            <p:ph idx="1"/>
          </p:nvPr>
        </p:nvSpPr>
        <p:spPr/>
        <p:txBody>
          <a:bodyPr/>
          <a:lstStyle/>
          <a:p>
            <a:r>
              <a:rPr lang="en-US" dirty="0"/>
              <a:t>SEPs are important in incentivizing investment in standardized technology, and SEP licenses spread innovation throughout economy</a:t>
            </a:r>
          </a:p>
          <a:p>
            <a:r>
              <a:rPr lang="en-US" dirty="0"/>
              <a:t>Argument for strong legal protection for SEP licensing</a:t>
            </a:r>
          </a:p>
          <a:p>
            <a:r>
              <a:rPr lang="en-US" dirty="0"/>
              <a:t>Following 2006 U.S. Supreme Court eBay decision, U.S. lower court holdings made it almost impossible for SEP holders to get injunctions</a:t>
            </a:r>
          </a:p>
          <a:p>
            <a:endParaRPr lang="en-US" dirty="0"/>
          </a:p>
        </p:txBody>
      </p:sp>
    </p:spTree>
    <p:extLst>
      <p:ext uri="{BB962C8B-B14F-4D97-AF65-F5344CB8AC3E}">
        <p14:creationId xmlns:p14="http://schemas.microsoft.com/office/powerpoint/2010/main" val="514546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087E5-573D-41E7-91B2-4184C7A354D8}"/>
              </a:ext>
            </a:extLst>
          </p:cNvPr>
          <p:cNvSpPr>
            <a:spLocks noGrp="1"/>
          </p:cNvSpPr>
          <p:nvPr>
            <p:ph type="title"/>
          </p:nvPr>
        </p:nvSpPr>
        <p:spPr/>
        <p:txBody>
          <a:bodyPr>
            <a:normAutofit fontScale="90000"/>
          </a:bodyPr>
          <a:lstStyle/>
          <a:p>
            <a:pPr algn="ctr"/>
            <a:r>
              <a:rPr lang="en-US" dirty="0"/>
              <a:t>Arguments for Protecting SEPs, continued</a:t>
            </a:r>
          </a:p>
        </p:txBody>
      </p:sp>
      <p:sp>
        <p:nvSpPr>
          <p:cNvPr id="3" name="Content Placeholder 2">
            <a:extLst>
              <a:ext uri="{FF2B5EF4-FFF2-40B4-BE49-F238E27FC236}">
                <a16:creationId xmlns:a16="http://schemas.microsoft.com/office/drawing/2014/main" id="{D8011D7C-6425-41E9-A764-BB4737462B1C}"/>
              </a:ext>
            </a:extLst>
          </p:cNvPr>
          <p:cNvSpPr>
            <a:spLocks noGrp="1"/>
          </p:cNvSpPr>
          <p:nvPr>
            <p:ph idx="1"/>
          </p:nvPr>
        </p:nvSpPr>
        <p:spPr/>
        <p:txBody>
          <a:bodyPr/>
          <a:lstStyle/>
          <a:p>
            <a:r>
              <a:rPr lang="en-US" dirty="0"/>
              <a:t>Practical unavailability of injunctions for infringement has favored implementers over SEP holders in licensing negotiations</a:t>
            </a:r>
          </a:p>
          <a:p>
            <a:r>
              <a:rPr lang="en-US" dirty="0"/>
              <a:t>Has threatened below market SEP compensation</a:t>
            </a:r>
          </a:p>
          <a:p>
            <a:r>
              <a:rPr lang="en-US" dirty="0"/>
              <a:t>Weakening bargaining leverage of SEP holders could over time reduce investments in standards, lower their quality, and slow innovation </a:t>
            </a:r>
          </a:p>
          <a:p>
            <a:endParaRPr lang="en-US" dirty="0"/>
          </a:p>
        </p:txBody>
      </p:sp>
    </p:spTree>
    <p:extLst>
      <p:ext uri="{BB962C8B-B14F-4D97-AF65-F5344CB8AC3E}">
        <p14:creationId xmlns:p14="http://schemas.microsoft.com/office/powerpoint/2010/main" val="1922645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0FA77-3B21-4AE7-B9B6-814CDCF3452B}"/>
              </a:ext>
            </a:extLst>
          </p:cNvPr>
          <p:cNvSpPr>
            <a:spLocks noGrp="1"/>
          </p:cNvSpPr>
          <p:nvPr>
            <p:ph type="title"/>
          </p:nvPr>
        </p:nvSpPr>
        <p:spPr/>
        <p:txBody>
          <a:bodyPr>
            <a:normAutofit fontScale="90000"/>
          </a:bodyPr>
          <a:lstStyle/>
          <a:p>
            <a:pPr algn="ctr"/>
            <a:r>
              <a:rPr lang="en-US" dirty="0"/>
              <a:t>The 2013, 2019, and 2021 Policy Statements</a:t>
            </a:r>
          </a:p>
        </p:txBody>
      </p:sp>
      <p:sp>
        <p:nvSpPr>
          <p:cNvPr id="3" name="Content Placeholder 2">
            <a:extLst>
              <a:ext uri="{FF2B5EF4-FFF2-40B4-BE49-F238E27FC236}">
                <a16:creationId xmlns:a16="http://schemas.microsoft.com/office/drawing/2014/main" id="{FFC1D474-2970-42FD-8D67-5D6E9E2BB0A7}"/>
              </a:ext>
            </a:extLst>
          </p:cNvPr>
          <p:cNvSpPr>
            <a:spLocks noGrp="1"/>
          </p:cNvSpPr>
          <p:nvPr>
            <p:ph idx="1"/>
          </p:nvPr>
        </p:nvSpPr>
        <p:spPr/>
        <p:txBody>
          <a:bodyPr>
            <a:normAutofit fontScale="92500"/>
          </a:bodyPr>
          <a:lstStyle/>
          <a:p>
            <a:r>
              <a:rPr lang="en-US" sz="3200" dirty="0"/>
              <a:t>The SEP statements are useful as general statements of U.S. Executive Branch thinking on patent policy, and, relatedly, on the application of antitrust laws to patent licensing disputes </a:t>
            </a:r>
          </a:p>
          <a:p>
            <a:r>
              <a:rPr lang="en-US" sz="3200" dirty="0"/>
              <a:t>Some private parties may choose to follow negotiating suggestions in 2021 PS, but courts will not require that the suggestions be followed</a:t>
            </a:r>
          </a:p>
          <a:p>
            <a:endParaRPr lang="en-US" dirty="0"/>
          </a:p>
        </p:txBody>
      </p:sp>
    </p:spTree>
    <p:extLst>
      <p:ext uri="{BB962C8B-B14F-4D97-AF65-F5344CB8AC3E}">
        <p14:creationId xmlns:p14="http://schemas.microsoft.com/office/powerpoint/2010/main" val="20436442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3717</TotalTime>
  <Words>1476</Words>
  <Application>Microsoft Office PowerPoint</Application>
  <PresentationFormat>On-screen Show (4:3)</PresentationFormat>
  <Paragraphs>91</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PowerPoint Presentation</vt:lpstr>
      <vt:lpstr>Views from Alden F. Abbott</vt:lpstr>
      <vt:lpstr>Objectives</vt:lpstr>
      <vt:lpstr>Introduction: History of U.S. SEP Statements</vt:lpstr>
      <vt:lpstr>Short General Background on SEPs-Antitrust</vt:lpstr>
      <vt:lpstr>Short General Background, continued</vt:lpstr>
      <vt:lpstr>Arguments for Strongly Protecting SEPs</vt:lpstr>
      <vt:lpstr>Arguments for Protecting SEPs, continued</vt:lpstr>
      <vt:lpstr>The 2013, 2019, and 2021 Policy Statements</vt:lpstr>
      <vt:lpstr>2013 Policy Statement </vt:lpstr>
      <vt:lpstr>2013 Policy Statement, continued</vt:lpstr>
      <vt:lpstr>2013 Policy Statement, continued</vt:lpstr>
      <vt:lpstr>2019 Policy Statement </vt:lpstr>
      <vt:lpstr>2019 Policy Statement, continued</vt:lpstr>
      <vt:lpstr>2019 Policy Statement, continued</vt:lpstr>
      <vt:lpstr>2019 Policy Statement, continued</vt:lpstr>
      <vt:lpstr>2021 Policy Statement</vt:lpstr>
      <vt:lpstr>2021 Policy Statement, continued</vt:lpstr>
      <vt:lpstr>2021 Policy Statement, continued</vt:lpstr>
      <vt:lpstr>2021 Policy Statement, continued</vt:lpstr>
      <vt:lpstr>2021 Policy Statement, continued</vt:lpstr>
      <vt:lpstr>2021 Policy Statement, continued</vt:lpstr>
      <vt:lpstr>Summary: SEP Policy Ramifications</vt:lpstr>
      <vt:lpstr>For More Information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Tedhams, Jill</dc:creator>
  <cp:lastModifiedBy>Giorgio Castiglia</cp:lastModifiedBy>
  <cp:revision>28</cp:revision>
  <dcterms:created xsi:type="dcterms:W3CDTF">2019-12-12T20:03:43Z</dcterms:created>
  <dcterms:modified xsi:type="dcterms:W3CDTF">2022-03-10T15:29:20Z</dcterms:modified>
</cp:coreProperties>
</file>